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78" r:id="rId3"/>
    <p:sldId id="258" r:id="rId4"/>
    <p:sldId id="259" r:id="rId5"/>
    <p:sldId id="277" r:id="rId6"/>
    <p:sldId id="276" r:id="rId7"/>
    <p:sldId id="260" r:id="rId8"/>
    <p:sldId id="263" r:id="rId9"/>
    <p:sldId id="262" r:id="rId10"/>
    <p:sldId id="264" r:id="rId11"/>
    <p:sldId id="265" r:id="rId12"/>
    <p:sldId id="266" r:id="rId13"/>
    <p:sldId id="272" r:id="rId14"/>
    <p:sldId id="267" r:id="rId15"/>
    <p:sldId id="275" r:id="rId16"/>
    <p:sldId id="268" r:id="rId17"/>
    <p:sldId id="269" r:id="rId18"/>
    <p:sldId id="273" r:id="rId19"/>
    <p:sldId id="270" r:id="rId20"/>
    <p:sldId id="271" r:id="rId21"/>
    <p:sldId id="274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66B"/>
    <a:srgbClr val="5D8AB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30"/>
  </p:normalViewPr>
  <p:slideViewPr>
    <p:cSldViewPr snapToGrid="0" snapToObjects="1">
      <p:cViewPr varScale="1">
        <p:scale>
          <a:sx n="93" d="100"/>
          <a:sy n="93" d="100"/>
        </p:scale>
        <p:origin x="45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7EDD6-F132-4BAB-8A36-A06AF594BC5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E80BFD-FDF4-454C-970A-0ACD3DF797C6}">
      <dgm:prSet phldrT="[Text]"/>
      <dgm:spPr/>
      <dgm:t>
        <a:bodyPr/>
        <a:lstStyle/>
        <a:p>
          <a:r>
            <a:rPr lang="en-US" dirty="0" smtClean="0"/>
            <a:t>Views</a:t>
          </a:r>
          <a:endParaRPr lang="en-GB" dirty="0"/>
        </a:p>
      </dgm:t>
    </dgm:pt>
    <dgm:pt modelId="{38393AE6-2992-46B6-B814-3CCDAB8FA560}" type="parTrans" cxnId="{5B238DAE-B062-489F-96FB-EC65A6048F85}">
      <dgm:prSet/>
      <dgm:spPr/>
      <dgm:t>
        <a:bodyPr/>
        <a:lstStyle/>
        <a:p>
          <a:endParaRPr lang="en-GB"/>
        </a:p>
      </dgm:t>
    </dgm:pt>
    <dgm:pt modelId="{570D4F04-38D8-49E8-BDD0-3F5F59BE1ED5}" type="sibTrans" cxnId="{5B238DAE-B062-489F-96FB-EC65A6048F85}">
      <dgm:prSet/>
      <dgm:spPr/>
      <dgm:t>
        <a:bodyPr/>
        <a:lstStyle/>
        <a:p>
          <a:endParaRPr lang="en-GB"/>
        </a:p>
      </dgm:t>
    </dgm:pt>
    <dgm:pt modelId="{C35284E9-5D67-4FD0-AC6D-2DAA0AC1A8B8}">
      <dgm:prSet phldrT="[Text]"/>
      <dgm:spPr/>
      <dgm:t>
        <a:bodyPr/>
        <a:lstStyle/>
        <a:p>
          <a:r>
            <a:rPr lang="en-US" dirty="0" smtClean="0"/>
            <a:t>Crystal Custom Reports</a:t>
          </a:r>
          <a:endParaRPr lang="en-GB" dirty="0"/>
        </a:p>
      </dgm:t>
    </dgm:pt>
    <dgm:pt modelId="{6D6CA7D4-76BD-42E1-9D9F-9BD2B9675D6E}" type="parTrans" cxnId="{C2A049FF-2EF1-4353-B019-BE080E809BB7}">
      <dgm:prSet/>
      <dgm:spPr/>
      <dgm:t>
        <a:bodyPr/>
        <a:lstStyle/>
        <a:p>
          <a:endParaRPr lang="en-GB"/>
        </a:p>
      </dgm:t>
    </dgm:pt>
    <dgm:pt modelId="{FDBAB30C-BEF8-4F7C-A2FD-FEFE8CACF732}" type="sibTrans" cxnId="{C2A049FF-2EF1-4353-B019-BE080E809BB7}">
      <dgm:prSet/>
      <dgm:spPr/>
      <dgm:t>
        <a:bodyPr/>
        <a:lstStyle/>
        <a:p>
          <a:endParaRPr lang="en-GB"/>
        </a:p>
      </dgm:t>
    </dgm:pt>
    <dgm:pt modelId="{DBE030D3-CA29-4F3D-B23E-D30F5C009EE2}">
      <dgm:prSet phldrT="[Text]"/>
      <dgm:spPr/>
      <dgm:t>
        <a:bodyPr/>
        <a:lstStyle/>
        <a:p>
          <a:r>
            <a:rPr lang="en-US" dirty="0" smtClean="0"/>
            <a:t>Dashboard</a:t>
          </a:r>
          <a:endParaRPr lang="en-GB" dirty="0"/>
        </a:p>
      </dgm:t>
    </dgm:pt>
    <dgm:pt modelId="{9F4C964D-4811-4496-808F-DCF1BCBA9863}" type="parTrans" cxnId="{E6C91212-D704-445C-B847-964E0CAB1DFC}">
      <dgm:prSet/>
      <dgm:spPr/>
      <dgm:t>
        <a:bodyPr/>
        <a:lstStyle/>
        <a:p>
          <a:endParaRPr lang="en-GB"/>
        </a:p>
      </dgm:t>
    </dgm:pt>
    <dgm:pt modelId="{49150C97-6732-4FED-AAC8-5FA449469A97}" type="sibTrans" cxnId="{E6C91212-D704-445C-B847-964E0CAB1DFC}">
      <dgm:prSet/>
      <dgm:spPr/>
      <dgm:t>
        <a:bodyPr/>
        <a:lstStyle/>
        <a:p>
          <a:endParaRPr lang="en-GB"/>
        </a:p>
      </dgm:t>
    </dgm:pt>
    <dgm:pt modelId="{CB42C1C7-17B7-4B76-958F-F4A85B9DE62B}" type="pres">
      <dgm:prSet presAssocID="{E1A7EDD6-F132-4BAB-8A36-A06AF594BC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D3CCAE3-B9A4-4B63-AF3E-536514C8DED3}" type="pres">
      <dgm:prSet presAssocID="{97E80BFD-FDF4-454C-970A-0ACD3DF797C6}" presName="dummy" presStyleCnt="0"/>
      <dgm:spPr/>
    </dgm:pt>
    <dgm:pt modelId="{833B4C17-B666-4E67-A794-9E056D9A94C6}" type="pres">
      <dgm:prSet presAssocID="{97E80BFD-FDF4-454C-970A-0ACD3DF797C6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06E2AA-532B-4A90-8151-64EB51B889A1}" type="pres">
      <dgm:prSet presAssocID="{570D4F04-38D8-49E8-BDD0-3F5F59BE1ED5}" presName="sibTrans" presStyleLbl="node1" presStyleIdx="0" presStyleCnt="3"/>
      <dgm:spPr/>
      <dgm:t>
        <a:bodyPr/>
        <a:lstStyle/>
        <a:p>
          <a:endParaRPr lang="en-GB"/>
        </a:p>
      </dgm:t>
    </dgm:pt>
    <dgm:pt modelId="{1C02BAF9-85E9-419A-A543-E881C6C45CC7}" type="pres">
      <dgm:prSet presAssocID="{C35284E9-5D67-4FD0-AC6D-2DAA0AC1A8B8}" presName="dummy" presStyleCnt="0"/>
      <dgm:spPr/>
    </dgm:pt>
    <dgm:pt modelId="{60366B1A-68BD-4ECF-86B0-A3DBAE0BDBF8}" type="pres">
      <dgm:prSet presAssocID="{C35284E9-5D67-4FD0-AC6D-2DAA0AC1A8B8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41F5AF-22ED-48D2-A95B-D538874CB9F6}" type="pres">
      <dgm:prSet presAssocID="{FDBAB30C-BEF8-4F7C-A2FD-FEFE8CACF732}" presName="sibTrans" presStyleLbl="node1" presStyleIdx="1" presStyleCnt="3"/>
      <dgm:spPr/>
      <dgm:t>
        <a:bodyPr/>
        <a:lstStyle/>
        <a:p>
          <a:endParaRPr lang="en-GB"/>
        </a:p>
      </dgm:t>
    </dgm:pt>
    <dgm:pt modelId="{8D34A573-7D6E-40DF-AAEB-B54D2C672893}" type="pres">
      <dgm:prSet presAssocID="{DBE030D3-CA29-4F3D-B23E-D30F5C009EE2}" presName="dummy" presStyleCnt="0"/>
      <dgm:spPr/>
    </dgm:pt>
    <dgm:pt modelId="{D1E2ED06-CBD8-4FE4-A7BD-217C70582734}" type="pres">
      <dgm:prSet presAssocID="{DBE030D3-CA29-4F3D-B23E-D30F5C009EE2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F828F8-3751-4714-A3D5-D4AABA7DE872}" type="pres">
      <dgm:prSet presAssocID="{49150C97-6732-4FED-AAC8-5FA449469A97}" presName="sibTrans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E05E2489-DD7F-4F41-993B-E032BFD0E42D}" type="presOf" srcId="{DBE030D3-CA29-4F3D-B23E-D30F5C009EE2}" destId="{D1E2ED06-CBD8-4FE4-A7BD-217C70582734}" srcOrd="0" destOrd="0" presId="urn:microsoft.com/office/officeart/2005/8/layout/cycle1"/>
    <dgm:cxn modelId="{7E873728-F27D-44DB-9C57-DC601CE6947D}" type="presOf" srcId="{E1A7EDD6-F132-4BAB-8A36-A06AF594BC58}" destId="{CB42C1C7-17B7-4B76-958F-F4A85B9DE62B}" srcOrd="0" destOrd="0" presId="urn:microsoft.com/office/officeart/2005/8/layout/cycle1"/>
    <dgm:cxn modelId="{442B3E1C-04B1-420D-8959-DB90A9846739}" type="presOf" srcId="{C35284E9-5D67-4FD0-AC6D-2DAA0AC1A8B8}" destId="{60366B1A-68BD-4ECF-86B0-A3DBAE0BDBF8}" srcOrd="0" destOrd="0" presId="urn:microsoft.com/office/officeart/2005/8/layout/cycle1"/>
    <dgm:cxn modelId="{E6C91212-D704-445C-B847-964E0CAB1DFC}" srcId="{E1A7EDD6-F132-4BAB-8A36-A06AF594BC58}" destId="{DBE030D3-CA29-4F3D-B23E-D30F5C009EE2}" srcOrd="2" destOrd="0" parTransId="{9F4C964D-4811-4496-808F-DCF1BCBA9863}" sibTransId="{49150C97-6732-4FED-AAC8-5FA449469A97}"/>
    <dgm:cxn modelId="{5B238DAE-B062-489F-96FB-EC65A6048F85}" srcId="{E1A7EDD6-F132-4BAB-8A36-A06AF594BC58}" destId="{97E80BFD-FDF4-454C-970A-0ACD3DF797C6}" srcOrd="0" destOrd="0" parTransId="{38393AE6-2992-46B6-B814-3CCDAB8FA560}" sibTransId="{570D4F04-38D8-49E8-BDD0-3F5F59BE1ED5}"/>
    <dgm:cxn modelId="{4EF0CC95-C995-4A89-A792-04B46BD4B55F}" type="presOf" srcId="{49150C97-6732-4FED-AAC8-5FA449469A97}" destId="{59F828F8-3751-4714-A3D5-D4AABA7DE872}" srcOrd="0" destOrd="0" presId="urn:microsoft.com/office/officeart/2005/8/layout/cycle1"/>
    <dgm:cxn modelId="{BD32D2BD-89A5-4959-89F8-019541DB2B56}" type="presOf" srcId="{97E80BFD-FDF4-454C-970A-0ACD3DF797C6}" destId="{833B4C17-B666-4E67-A794-9E056D9A94C6}" srcOrd="0" destOrd="0" presId="urn:microsoft.com/office/officeart/2005/8/layout/cycle1"/>
    <dgm:cxn modelId="{BE7DB7A5-1AC6-4BF9-B9C0-84C65C7EE53B}" type="presOf" srcId="{570D4F04-38D8-49E8-BDD0-3F5F59BE1ED5}" destId="{1A06E2AA-532B-4A90-8151-64EB51B889A1}" srcOrd="0" destOrd="0" presId="urn:microsoft.com/office/officeart/2005/8/layout/cycle1"/>
    <dgm:cxn modelId="{C2A049FF-2EF1-4353-B019-BE080E809BB7}" srcId="{E1A7EDD6-F132-4BAB-8A36-A06AF594BC58}" destId="{C35284E9-5D67-4FD0-AC6D-2DAA0AC1A8B8}" srcOrd="1" destOrd="0" parTransId="{6D6CA7D4-76BD-42E1-9D9F-9BD2B9675D6E}" sibTransId="{FDBAB30C-BEF8-4F7C-A2FD-FEFE8CACF732}"/>
    <dgm:cxn modelId="{2C1FA991-2905-4E5E-85B4-183044B9B73F}" type="presOf" srcId="{FDBAB30C-BEF8-4F7C-A2FD-FEFE8CACF732}" destId="{1141F5AF-22ED-48D2-A95B-D538874CB9F6}" srcOrd="0" destOrd="0" presId="urn:microsoft.com/office/officeart/2005/8/layout/cycle1"/>
    <dgm:cxn modelId="{1918CB3E-CE2E-4CC6-9A93-AB1A5205E9DE}" type="presParOf" srcId="{CB42C1C7-17B7-4B76-958F-F4A85B9DE62B}" destId="{3D3CCAE3-B9A4-4B63-AF3E-536514C8DED3}" srcOrd="0" destOrd="0" presId="urn:microsoft.com/office/officeart/2005/8/layout/cycle1"/>
    <dgm:cxn modelId="{E5E83DED-FBB7-40E9-B0CD-ED305F78D9B5}" type="presParOf" srcId="{CB42C1C7-17B7-4B76-958F-F4A85B9DE62B}" destId="{833B4C17-B666-4E67-A794-9E056D9A94C6}" srcOrd="1" destOrd="0" presId="urn:microsoft.com/office/officeart/2005/8/layout/cycle1"/>
    <dgm:cxn modelId="{F80C68F2-85F8-49F4-B449-6C8CA4F7248F}" type="presParOf" srcId="{CB42C1C7-17B7-4B76-958F-F4A85B9DE62B}" destId="{1A06E2AA-532B-4A90-8151-64EB51B889A1}" srcOrd="2" destOrd="0" presId="urn:microsoft.com/office/officeart/2005/8/layout/cycle1"/>
    <dgm:cxn modelId="{5E7A5C9B-33EC-4375-B57D-BA42FBA043E0}" type="presParOf" srcId="{CB42C1C7-17B7-4B76-958F-F4A85B9DE62B}" destId="{1C02BAF9-85E9-419A-A543-E881C6C45CC7}" srcOrd="3" destOrd="0" presId="urn:microsoft.com/office/officeart/2005/8/layout/cycle1"/>
    <dgm:cxn modelId="{963FB31B-6B50-4273-B770-6FD0EA4AE406}" type="presParOf" srcId="{CB42C1C7-17B7-4B76-958F-F4A85B9DE62B}" destId="{60366B1A-68BD-4ECF-86B0-A3DBAE0BDBF8}" srcOrd="4" destOrd="0" presId="urn:microsoft.com/office/officeart/2005/8/layout/cycle1"/>
    <dgm:cxn modelId="{E92F5E24-DCBC-4D05-8D76-3392E1829316}" type="presParOf" srcId="{CB42C1C7-17B7-4B76-958F-F4A85B9DE62B}" destId="{1141F5AF-22ED-48D2-A95B-D538874CB9F6}" srcOrd="5" destOrd="0" presId="urn:microsoft.com/office/officeart/2005/8/layout/cycle1"/>
    <dgm:cxn modelId="{9AE48355-D6E4-4339-8D55-131B7B1742F4}" type="presParOf" srcId="{CB42C1C7-17B7-4B76-958F-F4A85B9DE62B}" destId="{8D34A573-7D6E-40DF-AAEB-B54D2C672893}" srcOrd="6" destOrd="0" presId="urn:microsoft.com/office/officeart/2005/8/layout/cycle1"/>
    <dgm:cxn modelId="{3A2B5269-CC1D-4EBB-B0D7-68FE94E180E9}" type="presParOf" srcId="{CB42C1C7-17B7-4B76-958F-F4A85B9DE62B}" destId="{D1E2ED06-CBD8-4FE4-A7BD-217C70582734}" srcOrd="7" destOrd="0" presId="urn:microsoft.com/office/officeart/2005/8/layout/cycle1"/>
    <dgm:cxn modelId="{EA785A68-64FC-4207-ACB5-ACDC934D72C6}" type="presParOf" srcId="{CB42C1C7-17B7-4B76-958F-F4A85B9DE62B}" destId="{59F828F8-3751-4714-A3D5-D4AABA7DE872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B4C17-B666-4E67-A794-9E056D9A94C6}">
      <dsp:nvSpPr>
        <dsp:cNvPr id="0" name=""/>
        <dsp:cNvSpPr/>
      </dsp:nvSpPr>
      <dsp:spPr>
        <a:xfrm>
          <a:off x="1384472" y="134327"/>
          <a:ext cx="683567" cy="683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Views</a:t>
          </a:r>
          <a:endParaRPr lang="en-GB" sz="1100" kern="1200" dirty="0"/>
        </a:p>
      </dsp:txBody>
      <dsp:txXfrm>
        <a:off x="1384472" y="134327"/>
        <a:ext cx="683567" cy="683567"/>
      </dsp:txXfrm>
    </dsp:sp>
    <dsp:sp modelId="{1A06E2AA-532B-4A90-8151-64EB51B889A1}">
      <dsp:nvSpPr>
        <dsp:cNvPr id="0" name=""/>
        <dsp:cNvSpPr/>
      </dsp:nvSpPr>
      <dsp:spPr>
        <a:xfrm>
          <a:off x="342933" y="-259"/>
          <a:ext cx="1616677" cy="1616677"/>
        </a:xfrm>
        <a:prstGeom prst="circularArrow">
          <a:avLst>
            <a:gd name="adj1" fmla="val 8245"/>
            <a:gd name="adj2" fmla="val 575826"/>
            <a:gd name="adj3" fmla="val 2965188"/>
            <a:gd name="adj4" fmla="val 50829"/>
            <a:gd name="adj5" fmla="val 96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66B1A-68BD-4ECF-86B0-A3DBAE0BDBF8}">
      <dsp:nvSpPr>
        <dsp:cNvPr id="0" name=""/>
        <dsp:cNvSpPr/>
      </dsp:nvSpPr>
      <dsp:spPr>
        <a:xfrm>
          <a:off x="809488" y="1130230"/>
          <a:ext cx="683567" cy="683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Crystal Custom Reports</a:t>
          </a:r>
          <a:endParaRPr lang="en-GB" sz="1100" kern="1200" dirty="0"/>
        </a:p>
      </dsp:txBody>
      <dsp:txXfrm>
        <a:off x="809488" y="1130230"/>
        <a:ext cx="683567" cy="683567"/>
      </dsp:txXfrm>
    </dsp:sp>
    <dsp:sp modelId="{1141F5AF-22ED-48D2-A95B-D538874CB9F6}">
      <dsp:nvSpPr>
        <dsp:cNvPr id="0" name=""/>
        <dsp:cNvSpPr/>
      </dsp:nvSpPr>
      <dsp:spPr>
        <a:xfrm>
          <a:off x="342933" y="-259"/>
          <a:ext cx="1616677" cy="1616677"/>
        </a:xfrm>
        <a:prstGeom prst="circularArrow">
          <a:avLst>
            <a:gd name="adj1" fmla="val 8245"/>
            <a:gd name="adj2" fmla="val 575826"/>
            <a:gd name="adj3" fmla="val 10173345"/>
            <a:gd name="adj4" fmla="val 7258986"/>
            <a:gd name="adj5" fmla="val 96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2ED06-CBD8-4FE4-A7BD-217C70582734}">
      <dsp:nvSpPr>
        <dsp:cNvPr id="0" name=""/>
        <dsp:cNvSpPr/>
      </dsp:nvSpPr>
      <dsp:spPr>
        <a:xfrm>
          <a:off x="234503" y="134327"/>
          <a:ext cx="683567" cy="683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Dashboard</a:t>
          </a:r>
          <a:endParaRPr lang="en-GB" sz="1100" kern="1200" dirty="0"/>
        </a:p>
      </dsp:txBody>
      <dsp:txXfrm>
        <a:off x="234503" y="134327"/>
        <a:ext cx="683567" cy="683567"/>
      </dsp:txXfrm>
    </dsp:sp>
    <dsp:sp modelId="{59F828F8-3751-4714-A3D5-D4AABA7DE872}">
      <dsp:nvSpPr>
        <dsp:cNvPr id="0" name=""/>
        <dsp:cNvSpPr/>
      </dsp:nvSpPr>
      <dsp:spPr>
        <a:xfrm>
          <a:off x="342933" y="-259"/>
          <a:ext cx="1616677" cy="1616677"/>
        </a:xfrm>
        <a:prstGeom prst="circularArrow">
          <a:avLst>
            <a:gd name="adj1" fmla="val 8245"/>
            <a:gd name="adj2" fmla="val 575826"/>
            <a:gd name="adj3" fmla="val 16857966"/>
            <a:gd name="adj4" fmla="val 14966208"/>
            <a:gd name="adj5" fmla="val 96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9FC07-6A32-1D48-8625-245648376D20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13F22-B2C0-284B-B708-D1E5ADD1A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68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3F22-B2C0-284B-B708-D1E5ADD1A0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33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3F22-B2C0-284B-B708-D1E5ADD1A06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6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" y="900000"/>
            <a:ext cx="8567928" cy="3956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339999"/>
            <a:ext cx="5040000" cy="54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100" b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3004525"/>
            <a:ext cx="3599148" cy="539451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55488" y="438262"/>
            <a:ext cx="1800475" cy="18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50">
                <a:solidFill>
                  <a:srgbClr val="33333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8000"/>
            <a:ext cx="900000" cy="3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351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" y="900000"/>
            <a:ext cx="8567928" cy="3956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339999"/>
            <a:ext cx="5040000" cy="54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100" b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3004525"/>
            <a:ext cx="3599148" cy="539451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55488" y="438262"/>
            <a:ext cx="1800475" cy="18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850">
                <a:solidFill>
                  <a:srgbClr val="33333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8000"/>
            <a:ext cx="900000" cy="3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543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o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88035" y="0"/>
            <a:ext cx="8568000" cy="900000"/>
          </a:xfrm>
          <a:prstGeom prst="rect">
            <a:avLst/>
          </a:prstGeom>
          <a:solidFill>
            <a:srgbClr val="5D8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00" y="378000"/>
            <a:ext cx="658800" cy="24600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87963" y="4734000"/>
            <a:ext cx="8568000" cy="0"/>
          </a:xfrm>
          <a:prstGeom prst="line">
            <a:avLst/>
          </a:prstGeom>
          <a:ln>
            <a:solidFill>
              <a:srgbClr val="2036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6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88035" y="0"/>
            <a:ext cx="8568000" cy="900000"/>
          </a:xfrm>
          <a:prstGeom prst="rect">
            <a:avLst/>
          </a:prstGeom>
          <a:solidFill>
            <a:srgbClr val="5D8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00" y="378000"/>
            <a:ext cx="658800" cy="24600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87963" y="4734000"/>
            <a:ext cx="8568000" cy="0"/>
          </a:xfrm>
          <a:prstGeom prst="line">
            <a:avLst/>
          </a:prstGeom>
          <a:ln>
            <a:solidFill>
              <a:srgbClr val="2036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98" y="1332000"/>
            <a:ext cx="3960000" cy="264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800" y="1332000"/>
            <a:ext cx="3960000" cy="264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5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88035" y="0"/>
            <a:ext cx="8568000" cy="900000"/>
          </a:xfrm>
          <a:prstGeom prst="rect">
            <a:avLst/>
          </a:prstGeom>
          <a:solidFill>
            <a:srgbClr val="5D8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00" y="378000"/>
            <a:ext cx="658800" cy="24600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87963" y="4734000"/>
            <a:ext cx="8568000" cy="0"/>
          </a:xfrm>
          <a:prstGeom prst="line">
            <a:avLst/>
          </a:prstGeom>
          <a:ln>
            <a:solidFill>
              <a:srgbClr val="2036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0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26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999" y="0"/>
            <a:ext cx="6315296" cy="90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000" y="1332000"/>
            <a:ext cx="5292000" cy="264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998" y="4733999"/>
            <a:ext cx="6678001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90000"/>
              </a:lnSpc>
              <a:defRPr sz="800">
                <a:solidFill>
                  <a:srgbClr val="20366B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832" y="4734000"/>
            <a:ext cx="359968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0">
                <a:solidFill>
                  <a:srgbClr val="20366B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DE267BDB-9C94-8C4E-BFD8-691AD204E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8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4" r:id="rId4"/>
    <p:sldLayoutId id="2147483666" r:id="rId5"/>
    <p:sldLayoutId id="2147483667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40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0"/>
        </a:spcBef>
        <a:spcAft>
          <a:spcPts val="1100"/>
        </a:spcAft>
        <a:buClr>
          <a:srgbClr val="5D8AB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0"/>
        </a:spcBef>
        <a:spcAft>
          <a:spcPts val="1100"/>
        </a:spcAft>
        <a:buClr>
          <a:srgbClr val="5D8AB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0"/>
        </a:spcBef>
        <a:spcAft>
          <a:spcPts val="1100"/>
        </a:spcAft>
        <a:buClr>
          <a:srgbClr val="5D8AB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0"/>
        </a:spcBef>
        <a:spcAft>
          <a:spcPts val="1100"/>
        </a:spcAft>
        <a:buClr>
          <a:srgbClr val="5D8AB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0"/>
        </a:spcBef>
        <a:spcAft>
          <a:spcPts val="1100"/>
        </a:spcAft>
        <a:buClr>
          <a:srgbClr val="5D8AB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hyperlink" Target="Monthly%20change%20example.pdf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.bin"/><Relationship Id="rId4" Type="http://schemas.openxmlformats.org/officeDocument/2006/relationships/hyperlink" Target="Summary%20Reprot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ingstoketappers.co.uk/index.php" TargetMode="External"/><Relationship Id="rId2" Type="http://schemas.openxmlformats.org/officeDocument/2006/relationships/hyperlink" Target="http://uk.virginmoneygiving.com/JackieTims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JCAD CORE User Group</a:t>
            </a:r>
            <a:br>
              <a:rPr lang="en-US" dirty="0" smtClean="0"/>
            </a:br>
            <a:r>
              <a:rPr lang="en-US" sz="1400" dirty="0" smtClean="0"/>
              <a:t>21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&amp; 22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November 2017</a:t>
            </a: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Presenting :</a:t>
            </a:r>
          </a:p>
          <a:p>
            <a:r>
              <a:rPr lang="en-US" dirty="0"/>
              <a:t>Jackie Tims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And Phil Walden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JCAD CORE – REPORTS – RISKS BY DIRECTOR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65767" y="1020866"/>
            <a:ext cx="5818714" cy="3630436"/>
            <a:chOff x="482775" y="870135"/>
            <a:chExt cx="9990206" cy="58053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775" y="870135"/>
              <a:ext cx="9990206" cy="580539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047957" y="2242869"/>
              <a:ext cx="1276710" cy="389051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66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JCAD CORE – REPORTS – STRATEGIC REGISTER &amp; Candidates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99" y="900001"/>
            <a:ext cx="3626365" cy="3918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992" y="2102672"/>
            <a:ext cx="4183811" cy="13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81" y="0"/>
            <a:ext cx="6361914" cy="900000"/>
          </a:xfrm>
        </p:spPr>
        <p:txBody>
          <a:bodyPr/>
          <a:lstStyle/>
          <a:p>
            <a:r>
              <a:rPr lang="en-US" dirty="0" smtClean="0"/>
              <a:t>JCAD CORE – REPORTS – OVERDUE EXCEPTIONS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38" y="900000"/>
            <a:ext cx="5418197" cy="37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TIPS and TRICKS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2218" y="1138844"/>
            <a:ext cx="5627717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In Progress Report Examples</a:t>
            </a:r>
          </a:p>
          <a:p>
            <a:pPr lvl="2" indent="-1809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  <a:hlinkClick r:id="rId3" action="ppaction://hlinkfile"/>
              </a:rPr>
              <a:t>Monthly change example.pdf</a:t>
            </a:r>
            <a:endParaRPr lang="en-US" sz="120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pPr lvl="2" indent="-1809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  <a:hlinkClick r:id="rId4" action="ppaction://hlinkfile"/>
              </a:rPr>
              <a:t>Summary Reprot.pdf</a:t>
            </a:r>
            <a:endParaRPr lang="en-US" sz="120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Find Business Units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Chrome Issue – Non issue after December ( Google Fix)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Integration with Active Directory or Azure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Crystal Report edit Module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Assurance solutions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Using Performance Management tables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THE HELP SCREENS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Any Other tips ?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 smtClean="0">
              <a:latin typeface="Trebuchet MS" charset="0"/>
              <a:ea typeface="Trebuchet MS" charset="0"/>
              <a:cs typeface="Trebuchet MS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889159"/>
              </p:ext>
            </p:extLst>
          </p:nvPr>
        </p:nvGraphicFramePr>
        <p:xfrm>
          <a:off x="7132856" y="1138844"/>
          <a:ext cx="1263505" cy="1788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Acrobat Document" r:id="rId5" imgW="5667355" imgH="8020007" progId="AcroExch.Document.11">
                  <p:embed/>
                </p:oleObj>
              </mc:Choice>
              <mc:Fallback>
                <p:oleObj name="Acrobat Document" r:id="rId5" imgW="5667355" imgH="802000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32856" y="1138844"/>
                        <a:ext cx="1263505" cy="1788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005874"/>
              </p:ext>
            </p:extLst>
          </p:nvPr>
        </p:nvGraphicFramePr>
        <p:xfrm>
          <a:off x="6663206" y="3057034"/>
          <a:ext cx="1867556" cy="132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Acrobat Document" r:id="rId7" imgW="11343950" imgH="8020007" progId="AcroExch.Document.11">
                  <p:embed/>
                </p:oleObj>
              </mc:Choice>
              <mc:Fallback>
                <p:oleObj name="Acrobat Document" r:id="rId7" imgW="11343950" imgH="802000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63206" y="3057034"/>
                        <a:ext cx="1867556" cy="132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JCAD CORE – REPORTS – </a:t>
            </a:r>
            <a:r>
              <a:rPr lang="en-US" dirty="0" smtClean="0"/>
              <a:t>ASSURANCE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75" y="929911"/>
            <a:ext cx="5613541" cy="39660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6508" y="1191472"/>
            <a:ext cx="2262496" cy="118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Assurance levels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Using Actions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Using PM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 smtClean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JCAD CORE – REPORTS </a:t>
            </a:r>
            <a:r>
              <a:rPr lang="en-US" dirty="0" smtClean="0"/>
              <a:t>– Using PM tables for Questionnaires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6508" y="1191472"/>
            <a:ext cx="2262496" cy="87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Using PMs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Custom Fields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 smtClean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17" y="964618"/>
            <a:ext cx="5794715" cy="393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JCAD CORE – Release 440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5764" y="983836"/>
            <a:ext cx="8519050" cy="407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rostile" pitchFamily="34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7E09"/>
              </a:buClr>
              <a:buChar char="•"/>
              <a:defRPr>
                <a:solidFill>
                  <a:schemeClr val="tx1"/>
                </a:solidFill>
                <a:latin typeface="Eurostile" pitchFamily="34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Eurostile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rostile" pitchFamily="34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Eurostile" pitchFamily="34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Views and report fields</a:t>
            </a:r>
            <a:endParaRPr lang="en-GB" sz="1000" kern="0" dirty="0"/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White Text column headings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Added Review Comments ,Last Review Date , BU, Corp Plan and Project </a:t>
            </a:r>
            <a:r>
              <a:rPr lang="en-GB" sz="1000" kern="0" dirty="0" err="1" smtClean="0"/>
              <a:t>Descs</a:t>
            </a:r>
            <a:r>
              <a:rPr lang="en-GB" sz="1000" kern="0" dirty="0" smtClean="0"/>
              <a:t>, Control Template and Type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Diary event Assigned to corrected – previous listing Risk Owner on events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Show descendent Records On </a:t>
            </a:r>
            <a:endParaRPr lang="en-GB" sz="1000" kern="0" dirty="0"/>
          </a:p>
          <a:p>
            <a:pPr lvl="2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Reviews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Complete Button with RAG colours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Review date calculation consistency button vs Review tab – Admin function to select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/>
              <a:t>Review completion allowed &gt; 99 days - &gt;  </a:t>
            </a:r>
            <a:r>
              <a:rPr lang="en-GB" sz="1000" kern="0" dirty="0" smtClean="0"/>
              <a:t>999</a:t>
            </a:r>
          </a:p>
          <a:p>
            <a:pPr lvl="2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Reporting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Assigned to “Is One of” – fixed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Users extract – corrected record types</a:t>
            </a:r>
          </a:p>
          <a:p>
            <a:pPr lvl="2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Risk and Controls Forms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Multiple Impacts and Details Labels don’t fit – Text now wraps – Caveat – Form items move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Contacts selection – can use text search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/>
              <a:t>Issue Add New Issue removed if register not </a:t>
            </a:r>
            <a:r>
              <a:rPr lang="en-GB" sz="1000" kern="0" dirty="0" smtClean="0"/>
              <a:t>online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/>
              <a:t>Control details – Terminology settings </a:t>
            </a:r>
            <a:r>
              <a:rPr lang="en-GB" sz="1000" kern="0" dirty="0" smtClean="0"/>
              <a:t>corrected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/>
              <a:t>Show descendants and crosscuts removed from BU details and KRI forms ( not relevant</a:t>
            </a:r>
            <a:r>
              <a:rPr lang="en-GB" sz="1000" kern="0" dirty="0" smtClean="0"/>
              <a:t>)</a:t>
            </a:r>
          </a:p>
          <a:p>
            <a:pPr marL="1371600" lvl="3" indent="0">
              <a:buClr>
                <a:srgbClr val="FF9900"/>
              </a:buClr>
              <a:buSzPct val="100000"/>
              <a:defRPr/>
            </a:pPr>
            <a:endParaRPr lang="en-GB" sz="1000" kern="0" dirty="0"/>
          </a:p>
          <a:p>
            <a:pPr marL="1371600" lvl="3" indent="0">
              <a:buClr>
                <a:srgbClr val="FF9900"/>
              </a:buClr>
              <a:buSzPct val="100000"/>
              <a:defRPr/>
            </a:pPr>
            <a:endParaRPr lang="en-GB" sz="1000" kern="0" dirty="0"/>
          </a:p>
        </p:txBody>
      </p:sp>
    </p:spTree>
    <p:extLst>
      <p:ext uri="{BB962C8B-B14F-4D97-AF65-F5344CB8AC3E}">
        <p14:creationId xmlns:p14="http://schemas.microsoft.com/office/powerpoint/2010/main" val="466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JCAD CORE – Release 440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401" y="900000"/>
            <a:ext cx="8519050" cy="38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rostile" pitchFamily="34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7E09"/>
              </a:buClr>
              <a:buChar char="•"/>
              <a:defRPr>
                <a:solidFill>
                  <a:schemeClr val="tx1"/>
                </a:solidFill>
                <a:latin typeface="Eurostile" pitchFamily="34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Eurostile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rostile" pitchFamily="34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Eurostile" pitchFamily="34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/>
              <a:t>Event Triggers 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/>
              <a:t>Control Target date added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/>
              <a:t>Custom Filter box added ( like Approvals)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/>
              <a:t>Risk Owner included for Control </a:t>
            </a:r>
            <a:r>
              <a:rPr lang="en-GB" sz="1000" kern="0" dirty="0" smtClean="0"/>
              <a:t>Triggers</a:t>
            </a:r>
            <a:endParaRPr lang="en-GB" sz="1000" kern="0" dirty="0"/>
          </a:p>
          <a:p>
            <a:pPr lvl="2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/>
              <a:t>Dashboard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/>
              <a:t>Data groups only included switched on groups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/>
              <a:t>Overdue graphs filter correctly</a:t>
            </a:r>
          </a:p>
          <a:p>
            <a:pPr lvl="2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err="1" smtClean="0"/>
              <a:t>Misc</a:t>
            </a:r>
            <a:r>
              <a:rPr lang="en-GB" sz="1000" kern="0" dirty="0" smtClean="0"/>
              <a:t> &amp; Admin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Illegal Characters trapped from Cut and paste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/>
              <a:t>Edit previous KRI data entry 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Copy on other Record type other than 1 – now creates review correctly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Delete a Document !!!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Admin maintenance –fields are the customized label ( where possible)</a:t>
            </a:r>
          </a:p>
          <a:p>
            <a:pPr lvl="2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Possible Inclusions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Tool Tips – Soft Returns functionality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Admin tables – column resize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Forgotten Email address case sensitive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Unrestricted Proximity dates To &lt; from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 smtClean="0"/>
              <a:t>Chart Updates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1000" kern="0" dirty="0"/>
              <a:t>BU Maintenance – Sentence case removed</a:t>
            </a:r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endParaRPr lang="en-GB" sz="1000" kern="0" dirty="0" smtClean="0"/>
          </a:p>
          <a:p>
            <a:pPr lvl="3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endParaRPr lang="en-GB" sz="1000" kern="0" dirty="0"/>
          </a:p>
          <a:p>
            <a:pPr marL="1371600" lvl="3" indent="0">
              <a:buClr>
                <a:srgbClr val="FF9900"/>
              </a:buClr>
              <a:buSzPct val="100000"/>
              <a:defRPr/>
            </a:pPr>
            <a:r>
              <a:rPr lang="en-GB" sz="1000" kern="0" dirty="0" smtClean="0"/>
              <a:t>	</a:t>
            </a:r>
          </a:p>
          <a:p>
            <a:pPr marL="1371600" lvl="3" indent="0">
              <a:buClr>
                <a:srgbClr val="FF9900"/>
              </a:buClr>
              <a:buSzPct val="100000"/>
              <a:defRPr/>
            </a:pPr>
            <a:r>
              <a:rPr lang="en-GB" sz="1000" kern="0" dirty="0"/>
              <a:t>	</a:t>
            </a:r>
            <a:r>
              <a:rPr lang="en-GB" sz="1000" kern="0" dirty="0" smtClean="0"/>
              <a:t>	</a:t>
            </a:r>
          </a:p>
          <a:p>
            <a:pPr lvl="2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endParaRPr lang="en-GB" kern="0" dirty="0"/>
          </a:p>
          <a:p>
            <a:pPr lvl="2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endParaRPr lang="en-GB" kern="0" dirty="0" smtClean="0"/>
          </a:p>
          <a:p>
            <a:pPr lvl="2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endParaRPr lang="en-GB" kern="0" dirty="0"/>
          </a:p>
          <a:p>
            <a:pPr lvl="2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endParaRPr lang="en-GB" kern="0" dirty="0" smtClean="0"/>
          </a:p>
          <a:p>
            <a:pPr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endParaRPr lang="en-GB" kern="0" dirty="0" smtClean="0"/>
          </a:p>
          <a:p>
            <a:pPr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endParaRPr lang="en-GB" kern="0" dirty="0" smtClean="0"/>
          </a:p>
          <a:p>
            <a:pPr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endParaRPr lang="en-GB" kern="0" dirty="0" smtClean="0"/>
          </a:p>
          <a:p>
            <a:pPr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endParaRPr lang="en-GB" kern="0" dirty="0" smtClean="0"/>
          </a:p>
          <a:p>
            <a:pPr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endParaRPr lang="en-GB" kern="0" dirty="0" smtClean="0"/>
          </a:p>
          <a:p>
            <a:pPr lvl="1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endParaRPr lang="en-GB" kern="0" dirty="0" smtClean="0"/>
          </a:p>
          <a:p>
            <a:pPr lvl="1"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endParaRPr lang="en-GB" kern="0" dirty="0" smtClean="0"/>
          </a:p>
          <a:p>
            <a:pPr>
              <a:buClr>
                <a:srgbClr val="FF9900"/>
              </a:buClr>
              <a:buSzPct val="100000"/>
              <a:buFont typeface="Arial" pitchFamily="34" charset="0"/>
              <a:buChar char="•"/>
              <a:defRPr/>
            </a:pPr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38766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Networking &amp; Questions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Morning - Points </a:t>
            </a:r>
            <a:r>
              <a:rPr lang="en-US" dirty="0"/>
              <a:t>of order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D22B906-0559-4DC9-B533-5C3440A614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 descr="C:\Users\Phil.JCAD\AppData\Local\Microsoft\Windows\Temporary Internet Files\Content.IE5\CW6SUPD6\old-school-cellphone-accessories-carry-your-cell-in-a-retro-brick-phone[1].jpg">
            <a:extLst>
              <a:ext uri="{FF2B5EF4-FFF2-40B4-BE49-F238E27FC236}">
                <a16:creationId xmlns:a16="http://schemas.microsoft.com/office/drawing/2014/main" xmlns="" id="{1EBB7919-57B4-4DCE-9241-7CAE15DD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7" y="1175707"/>
            <a:ext cx="1054284" cy="15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558937-DAF3-4B78-B91E-01CE953DD0F2}"/>
              </a:ext>
            </a:extLst>
          </p:cNvPr>
          <p:cNvGrpSpPr/>
          <p:nvPr/>
        </p:nvGrpSpPr>
        <p:grpSpPr>
          <a:xfrm>
            <a:off x="6475811" y="1471533"/>
            <a:ext cx="1630313" cy="1129178"/>
            <a:chOff x="3532222" y="3793696"/>
            <a:chExt cx="1630313" cy="1129178"/>
          </a:xfrm>
        </p:grpSpPr>
        <p:pic>
          <p:nvPicPr>
            <p:cNvPr id="11" name="Picture 9" descr="C:\Users\Phil.JCAD\AppData\Local\Microsoft\Windows\Temporary Internet Files\Content.IE5\ALWA23PN\question-mark[1].jpg">
              <a:extLst>
                <a:ext uri="{FF2B5EF4-FFF2-40B4-BE49-F238E27FC236}">
                  <a16:creationId xmlns:a16="http://schemas.microsoft.com/office/drawing/2014/main" xmlns="" id="{9FA0A4ED-5F7F-4568-B981-9B8CD818D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030" y="4121036"/>
              <a:ext cx="804505" cy="771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Phil.JCAD\AppData\Local\Microsoft\Windows\Temporary Internet Files\Content.IE5\7Y1O4EZS\Talk2[1].png">
              <a:extLst>
                <a:ext uri="{FF2B5EF4-FFF2-40B4-BE49-F238E27FC236}">
                  <a16:creationId xmlns:a16="http://schemas.microsoft.com/office/drawing/2014/main" xmlns="" id="{4A57D513-A7B5-4C1B-BD50-BC63563E0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222" y="3793696"/>
              <a:ext cx="940982" cy="1129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5" descr="C:\Users\Phil.JCAD\AppData\Local\Microsoft\Windows\Temporary Internet Files\Content.IE5\ALWA23PN\sittingbuddha[1].png">
            <a:extLst>
              <a:ext uri="{FF2B5EF4-FFF2-40B4-BE49-F238E27FC236}">
                <a16:creationId xmlns:a16="http://schemas.microsoft.com/office/drawing/2014/main" xmlns="" id="{71547DC8-79BF-40C9-8637-74E35B6F3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44" y="1122254"/>
            <a:ext cx="1241829" cy="15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Phil.JCAD\AppData\Local\Microsoft\Windows\Temporary Internet Files\Content.IE5\7Y1O4EZS\2007-04-24-01-laurita_gotta_pee-260x300[1].jpg">
            <a:extLst>
              <a:ext uri="{FF2B5EF4-FFF2-40B4-BE49-F238E27FC236}">
                <a16:creationId xmlns:a16="http://schemas.microsoft.com/office/drawing/2014/main" xmlns="" id="{EFD049BD-AEF1-46E9-AB3D-422FF8FA8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70" y="1284499"/>
            <a:ext cx="1100027" cy="126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Phil.JCAD\AppData\Local\Microsoft\Windows\Temporary Internet Files\Content.IE5\GGBCB3LY\Yellow_Happy[1].jpg">
            <a:extLst>
              <a:ext uri="{FF2B5EF4-FFF2-40B4-BE49-F238E27FC236}">
                <a16:creationId xmlns:a16="http://schemas.microsoft.com/office/drawing/2014/main" xmlns="" id="{20E2CB2A-D6A0-40AE-8798-FAC62586E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50" y="2938260"/>
            <a:ext cx="1580285" cy="15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77935" y="1138844"/>
            <a:ext cx="4572000" cy="33157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defRPr/>
            </a:pPr>
            <a:r>
              <a:rPr lang="en-US" sz="4400" dirty="0" smtClean="0">
                <a:latin typeface="Trebuchet MS" charset="0"/>
                <a:ea typeface="Trebuchet MS" charset="0"/>
                <a:cs typeface="Trebuchet MS" charset="0"/>
              </a:rPr>
              <a:t> Thank you for joining us today 			</a:t>
            </a:r>
            <a:r>
              <a:rPr lang="en-US" sz="4400" dirty="0" smtClean="0">
                <a:latin typeface="Trebuchet MS" charset="0"/>
                <a:ea typeface="Trebuchet MS" charset="0"/>
                <a:cs typeface="Trebuchet MS" charset="0"/>
                <a:sym typeface="Wingdings" panose="05000000000000000000" pitchFamily="2" charset="2"/>
              </a:rPr>
              <a:t></a:t>
            </a:r>
            <a:endParaRPr lang="en-US" sz="440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	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	We’d really appreciate it if you could complete the feedback form for us. 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 smtClean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Introduction – Weds - Essex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285205"/>
              </p:ext>
            </p:extLst>
          </p:nvPr>
        </p:nvGraphicFramePr>
        <p:xfrm>
          <a:off x="315765" y="967042"/>
          <a:ext cx="8446687" cy="3656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0109"/>
                <a:gridCol w="1607864"/>
                <a:gridCol w="2144780"/>
                <a:gridCol w="1843934"/>
              </a:tblGrid>
              <a:tr h="1242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Company</a:t>
                      </a:r>
                      <a:endParaRPr lang="en-GB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Registers</a:t>
                      </a:r>
                      <a:endParaRPr lang="en-GB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Contact</a:t>
                      </a:r>
                      <a:endParaRPr lang="en-GB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E-mail</a:t>
                      </a:r>
                      <a:endParaRPr lang="en-GB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ctr"/>
                </a:tc>
              </a:tr>
              <a:tr h="13106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Anglian Water Group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Risk </a:t>
                      </a:r>
                    </a:p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Financial Controls</a:t>
                      </a:r>
                    </a:p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Covenants</a:t>
                      </a:r>
                      <a:endParaRPr lang="en-GB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David Jones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dJones3@anglianwater.co.uk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24520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British Council</a:t>
                      </a:r>
                      <a:endParaRPr lang="en-GB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Top Risk</a:t>
                      </a:r>
                    </a:p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Operational Risk</a:t>
                      </a:r>
                      <a:endParaRPr lang="en-GB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Philip Doig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philip.doig@britishcouncil.org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24520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Essex County Council (</a:t>
                      </a:r>
                      <a:r>
                        <a:rPr lang="en-GB" sz="800" u="none" strike="noStrike" dirty="0" err="1">
                          <a:effectLst/>
                        </a:rPr>
                        <a:t>fujitsu</a:t>
                      </a:r>
                      <a:r>
                        <a:rPr lang="en-GB" sz="800" u="none" strike="noStrike" dirty="0">
                          <a:effectLst/>
                        </a:rPr>
                        <a:t>)</a:t>
                      </a:r>
                      <a:endParaRPr lang="en-GB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</a:p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Opportunities</a:t>
                      </a:r>
                      <a:endParaRPr lang="en-GB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Denise Abel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Denise.Abel@essex.gov.uk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24520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Essex County Council (fujitsu)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</a:p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Opportunities</a:t>
                      </a: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Ryan Morgan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ryan.morgan@essex.gov.uk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24520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Essex County Council (fujitsu)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</a:p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Opportunities</a:t>
                      </a: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Camilla Keen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Camilla.Keen2@essex.gov.uk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1693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Essex Police, Fire &amp; Crime Commissioner, Fire &amp; </a:t>
                      </a:r>
                      <a:r>
                        <a:rPr lang="en-US" sz="800" u="none" strike="noStrike" dirty="0" smtClean="0">
                          <a:effectLst/>
                        </a:rPr>
                        <a:t>Rescue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  <a:endParaRPr lang="en-US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Helen O'Sullivan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helen.osullivan@essex-fire.gov.uk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1390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Essex Police, Fire &amp; Crime Commissioner, Fire &amp; Rescue </a:t>
                      </a:r>
                      <a:r>
                        <a:rPr lang="en-US" sz="800" u="none" strike="noStrike" dirty="0" smtClean="0">
                          <a:effectLst/>
                        </a:rPr>
                        <a:t>Authority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  <a:endParaRPr lang="en-US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Miles Glover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miles.glover@essex-fire.gov.uk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14378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General Pharmaceutical Council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  <a:endParaRPr lang="en-GB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Pascal </a:t>
                      </a:r>
                      <a:r>
                        <a:rPr lang="en-GB" sz="800" u="none" strike="noStrike" dirty="0" err="1">
                          <a:effectLst/>
                        </a:rPr>
                        <a:t>Barras</a:t>
                      </a:r>
                      <a:endParaRPr lang="en-GB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Pascal.Barras@pharmacyregulation.org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14472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General Pharmaceutical Council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  <a:endParaRPr lang="en-GB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Bobbi Birk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Bobbi.Birk@pharmacyregulation.org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13106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Hertfordshire County Council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  <a:endParaRPr lang="en-GB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Peter Stanley</a:t>
                      </a:r>
                      <a:endParaRPr lang="en-GB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peter.stanley@hertfordshire.gov.uk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1565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Hertfordshire County Council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  <a:endParaRPr lang="en-GB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Steve Doherty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Steve.Doherty@hertfordshire.gov.uk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13106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Kent County Council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  <a:endParaRPr lang="en-GB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Sharon Crampton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Sharon.Crampton@kent.gov.uk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13106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Kent County Council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  <a:endParaRPr lang="en-GB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Mark Scrivener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mark.scrivener@kent.gov.uk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16163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Luton Borough Council</a:t>
                      </a:r>
                      <a:endParaRPr lang="en-GB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  <a:endParaRPr lang="en-GB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Gloria Johnson-Ashman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Gloria.Johnson-Ashman@luton.gov.uk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36618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Redbridge LBC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</a:p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H&amp;S Risk Assessments</a:t>
                      </a:r>
                      <a:br>
                        <a:rPr lang="en-GB" sz="800" b="0" i="0" u="none" strike="noStrike" dirty="0" smtClean="0">
                          <a:effectLst/>
                          <a:latin typeface="+mn-lt"/>
                        </a:rPr>
                      </a:br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Schools Risk</a:t>
                      </a:r>
                      <a:endParaRPr lang="en-GB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Satinder Sidhu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Satinder.Sidhu@redbridge.gov.uk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24520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Waltham Forest LBC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  <a:endParaRPr lang="en-GB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Andrea Nitschke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Andrea.Nitschke@walthamforest.gov.uk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24520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Waltham Forest LBC</a:t>
                      </a:r>
                      <a:endParaRPr lang="en-GB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  <a:endParaRPr lang="en-GB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Corrina Young</a:t>
                      </a:r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corrina.young@walthamforest.gov.uk</a:t>
                      </a:r>
                      <a:endParaRPr lang="en-GB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3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000" y="1014149"/>
            <a:ext cx="5292000" cy="3636792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Agenda:</a:t>
            </a:r>
            <a:endParaRPr lang="en-GB" dirty="0" smtClean="0"/>
          </a:p>
          <a:p>
            <a:pPr lvl="1"/>
            <a:r>
              <a:rPr lang="en-GB" sz="1200" dirty="0" smtClean="0"/>
              <a:t>10.00am		Arrival &amp; Registration</a:t>
            </a:r>
          </a:p>
          <a:p>
            <a:pPr lvl="1"/>
            <a:r>
              <a:rPr lang="en-GB" sz="1200" dirty="0" smtClean="0"/>
              <a:t>10.15am		Welcome and Introductions</a:t>
            </a:r>
          </a:p>
          <a:p>
            <a:pPr lvl="1"/>
            <a:r>
              <a:rPr lang="en-GB" sz="1200" dirty="0" smtClean="0"/>
              <a:t>10:30am	</a:t>
            </a:r>
            <a:r>
              <a:rPr lang="en-GB" sz="1200" dirty="0"/>
              <a:t>	Using Multiple Registers </a:t>
            </a:r>
            <a:endParaRPr lang="en-GB" sz="1200" dirty="0" smtClean="0"/>
          </a:p>
          <a:p>
            <a:pPr lvl="1"/>
            <a:r>
              <a:rPr lang="en-GB" sz="1200" dirty="0" smtClean="0"/>
              <a:t>11.00am		Reporting</a:t>
            </a:r>
          </a:p>
          <a:p>
            <a:pPr lvl="1"/>
            <a:r>
              <a:rPr lang="en-GB" sz="1200" dirty="0" smtClean="0"/>
              <a:t>11.15am		Break</a:t>
            </a:r>
          </a:p>
          <a:p>
            <a:pPr lvl="1"/>
            <a:r>
              <a:rPr lang="en-GB" sz="1200" dirty="0" smtClean="0"/>
              <a:t>11.30am		Tips and Tricks</a:t>
            </a:r>
          </a:p>
          <a:p>
            <a:pPr lvl="1"/>
            <a:r>
              <a:rPr lang="en-GB" sz="1200" dirty="0" smtClean="0"/>
              <a:t>12.30pm		Lunch </a:t>
            </a:r>
          </a:p>
          <a:p>
            <a:pPr lvl="1"/>
            <a:r>
              <a:rPr lang="en-GB" sz="1200" dirty="0" smtClean="0"/>
              <a:t>13.30pm		CORE New Release 440 </a:t>
            </a:r>
          </a:p>
          <a:p>
            <a:pPr lvl="1"/>
            <a:r>
              <a:rPr lang="en-GB" sz="1200" dirty="0" smtClean="0"/>
              <a:t>14:15 pm		Networking and questions </a:t>
            </a:r>
          </a:p>
          <a:p>
            <a:pPr lvl="1"/>
            <a:r>
              <a:rPr lang="en-GB" sz="1200" dirty="0" smtClean="0"/>
              <a:t>14.45pm		Conclusion &amp; AOB &amp; Survey Reponses </a:t>
            </a:r>
          </a:p>
          <a:p>
            <a:pPr lvl="1"/>
            <a:r>
              <a:rPr lang="en-GB" sz="1200" dirty="0" smtClean="0"/>
              <a:t>15.00pm		Depart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Introduction – Tues - Solihull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260994"/>
              </p:ext>
            </p:extLst>
          </p:nvPr>
        </p:nvGraphicFramePr>
        <p:xfrm>
          <a:off x="427598" y="993342"/>
          <a:ext cx="8341433" cy="3802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645"/>
                <a:gridCol w="1808353"/>
                <a:gridCol w="1239830"/>
                <a:gridCol w="3255605"/>
              </a:tblGrid>
              <a:tr h="2496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Company</a:t>
                      </a: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Registers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Contact</a:t>
                      </a:r>
                      <a:endParaRPr lang="en-GB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E-mail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ctr"/>
                </a:tc>
              </a:tr>
              <a:tr h="3750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Anglian Water Group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</a:p>
                    <a:p>
                      <a:pPr algn="l" fontAlgn="b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Financial Controls</a:t>
                      </a:r>
                    </a:p>
                    <a:p>
                      <a:pPr algn="l" fontAlgn="b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Covenants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Westwood Helena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hWestwood@anglianwater.co.uk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3750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Bron Afon Community Housing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Jill Jones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jill.jones@bronafon.org.uk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3750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Bron Afon Community Housing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Amanda Oliver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Amanda.Oliver@bronafon.org.uk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3750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National Friendly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Martyn Love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martyn.love@nationalfriendly.co.uk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3750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PSA Group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Sally - Anne Doyle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sallyanne.doyle@mpsa.com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3750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PSA Group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Greg </a:t>
                      </a:r>
                      <a:r>
                        <a:rPr lang="en-GB" sz="1200" u="none" strike="noStrike" dirty="0" err="1">
                          <a:effectLst/>
                        </a:rPr>
                        <a:t>Pointon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greg.pointon@mpsa.com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3750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Solihull Metropolitan Borough Council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Jane Tattam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jtattam@solihull.gov.uk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3750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Sovereign Housing Group Ltd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Becky Tucker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Becky.Tucker@sovereign.org.uk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  <a:tr h="3750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Sovereign Housing Group Ltd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Risk</a:t>
                      </a: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Simon </a:t>
                      </a:r>
                      <a:r>
                        <a:rPr lang="en-GB" sz="1200" u="none" strike="noStrike" dirty="0" err="1">
                          <a:effectLst/>
                        </a:rPr>
                        <a:t>Beake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Simon.Beake@sovereign.org.uk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6" marR="4076" marT="407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3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</a:t>
            </a:r>
            <a:r>
              <a:rPr lang="en-US" dirty="0" smtClean="0"/>
              <a:t>Introduction – JCAD – What have we been up to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Damian – 7 triathlons, </a:t>
            </a:r>
            <a:r>
              <a:rPr lang="en-GB" dirty="0" err="1"/>
              <a:t>Moyleman</a:t>
            </a:r>
            <a:r>
              <a:rPr lang="en-GB" dirty="0"/>
              <a:t> off road marathon, Chichester half marathon</a:t>
            </a:r>
          </a:p>
          <a:p>
            <a:r>
              <a:rPr lang="en-GB" dirty="0"/>
              <a:t>Adrian – Great South Run, </a:t>
            </a:r>
            <a:r>
              <a:rPr lang="en-GB" dirty="0" err="1"/>
              <a:t>Beachyhead</a:t>
            </a:r>
            <a:r>
              <a:rPr lang="en-GB" dirty="0"/>
              <a:t> Marathon, will be doing the London marathon 2018</a:t>
            </a:r>
          </a:p>
          <a:p>
            <a:r>
              <a:rPr lang="en-GB" dirty="0"/>
              <a:t>Tim – dance and jive competitions</a:t>
            </a:r>
          </a:p>
          <a:p>
            <a:r>
              <a:rPr lang="en-GB" dirty="0"/>
              <a:t>Jackie – signed up for the London marathon </a:t>
            </a:r>
            <a:r>
              <a:rPr lang="en-GB" dirty="0" smtClean="0"/>
              <a:t>2018</a:t>
            </a:r>
            <a:br>
              <a:rPr lang="en-GB" dirty="0" smtClean="0"/>
            </a:b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uk.virginmoneygiving.com/JackieTims</a:t>
            </a:r>
            <a:endParaRPr lang="en-GB" dirty="0" smtClean="0"/>
          </a:p>
          <a:p>
            <a:r>
              <a:rPr lang="en-GB" dirty="0" smtClean="0"/>
              <a:t>Simon </a:t>
            </a:r>
            <a:r>
              <a:rPr lang="en-GB" dirty="0"/>
              <a:t>Berry – </a:t>
            </a:r>
            <a:r>
              <a:rPr lang="en-GB" dirty="0" err="1"/>
              <a:t>Haslemere</a:t>
            </a:r>
            <a:r>
              <a:rPr lang="en-GB" dirty="0"/>
              <a:t> Dynamos FC</a:t>
            </a:r>
          </a:p>
          <a:p>
            <a:r>
              <a:rPr lang="en-GB" dirty="0"/>
              <a:t>Phil – Wheatsheaf Pub FC</a:t>
            </a:r>
          </a:p>
          <a:p>
            <a:r>
              <a:rPr lang="en-GB" dirty="0"/>
              <a:t>Catherine – will be performing with the dance company, Basingstoke tappers at the Haymarket Theatre in Basingstoke on the 17</a:t>
            </a:r>
            <a:r>
              <a:rPr lang="en-GB" baseline="30000" dirty="0"/>
              <a:t>th</a:t>
            </a:r>
            <a:r>
              <a:rPr lang="en-GB" dirty="0"/>
              <a:t> December - </a:t>
            </a:r>
            <a:r>
              <a:rPr lang="en-GB" dirty="0">
                <a:hlinkClick r:id="rId3"/>
              </a:rPr>
              <a:t>http://www.basingstoketappers.co.uk/index.php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1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and </a:t>
            </a:r>
            <a:r>
              <a:rPr lang="en-GB" dirty="0" smtClean="0"/>
              <a:t>Introductions  - JCAD - Our </a:t>
            </a:r>
            <a:r>
              <a:rPr lang="en-GB" dirty="0"/>
              <a:t>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059" y="1361451"/>
            <a:ext cx="4082148" cy="2646000"/>
          </a:xfrm>
        </p:spPr>
        <p:txBody>
          <a:bodyPr/>
          <a:lstStyle/>
          <a:p>
            <a:pPr>
              <a:buClr>
                <a:srgbClr val="E97E09"/>
              </a:buClr>
              <a:buFont typeface="Arial" panose="020B0604020202020204" pitchFamily="34" charset="0"/>
              <a:buChar char="•"/>
            </a:pPr>
            <a:r>
              <a:rPr lang="en-GB" dirty="0"/>
              <a:t>Completion of MOJ Portal integration </a:t>
            </a:r>
          </a:p>
          <a:p>
            <a:pPr>
              <a:buClr>
                <a:srgbClr val="E97E09"/>
              </a:buClr>
              <a:buFont typeface="Arial" panose="020B0604020202020204" pitchFamily="34" charset="0"/>
              <a:buChar char="•"/>
            </a:pPr>
            <a:r>
              <a:rPr lang="en-GB" dirty="0"/>
              <a:t>Completion of LACHS 5</a:t>
            </a:r>
          </a:p>
          <a:p>
            <a:pPr>
              <a:buClr>
                <a:srgbClr val="E97E09"/>
              </a:buClr>
              <a:buFont typeface="Arial" panose="020B0604020202020204" pitchFamily="34" charset="0"/>
              <a:buChar char="•"/>
            </a:pPr>
            <a:r>
              <a:rPr lang="en-GB" dirty="0"/>
              <a:t>Expansion &amp; internationalisation of CORE  </a:t>
            </a:r>
          </a:p>
          <a:p>
            <a:pPr>
              <a:buClr>
                <a:srgbClr val="E97E09"/>
              </a:buClr>
              <a:buFont typeface="Arial" panose="020B0604020202020204" pitchFamily="34" charset="0"/>
              <a:buChar char="•"/>
            </a:pPr>
            <a:r>
              <a:rPr lang="en-GB" dirty="0"/>
              <a:t>Enlargement of development team </a:t>
            </a:r>
          </a:p>
          <a:p>
            <a:pPr>
              <a:buClr>
                <a:srgbClr val="E97E09"/>
              </a:buClr>
              <a:buFont typeface="Arial" panose="020B0604020202020204" pitchFamily="34" charset="0"/>
              <a:buChar char="•"/>
            </a:pPr>
            <a:r>
              <a:rPr lang="en-GB" dirty="0"/>
              <a:t>Completion of JCAD website development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Specifically with reference to risk &amp; compliance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Develop new markets to grow business </a:t>
            </a:r>
          </a:p>
          <a:p>
            <a:pPr marL="214313" indent="-214313">
              <a:buClr>
                <a:srgbClr val="E97E09"/>
              </a:buClr>
            </a:pPr>
            <a:r>
              <a:rPr lang="en-GB" dirty="0"/>
              <a:t>Develop and test hosted solution for LACHS </a:t>
            </a:r>
          </a:p>
        </p:txBody>
      </p:sp>
      <p:pic>
        <p:nvPicPr>
          <p:cNvPr id="6" name="Picture 3" descr="C:\Users\Phil.JCAD\AppData\Local\Microsoft\Windows\Temporary Internet Files\Content.IE5\R4043L9P\Tick-re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33" y="1617183"/>
            <a:ext cx="237462" cy="2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hil.JCAD\AppData\Local\Microsoft\Windows\Temporary Internet Files\Content.IE5\R4043L9P\Tick-re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39" y="1333649"/>
            <a:ext cx="237462" cy="2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hil.JCAD\AppData\Local\Microsoft\Windows\Temporary Internet Files\Content.IE5\R4043L9P\Tick-re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459" y="2331324"/>
            <a:ext cx="237462" cy="2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hil.JCAD\AppData\Local\Microsoft\Windows\Temporary Internet Files\Content.IE5\R4043L9P\Tick-re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940" y="2662592"/>
            <a:ext cx="237462" cy="2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hil.JCAD\AppData\Local\Microsoft\Windows\Temporary Internet Files\Content.IE5\R4043L9P\Tick-re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23" y="2999196"/>
            <a:ext cx="237462" cy="2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hil.JCAD\AppData\Local\Microsoft\Windows\Temporary Internet Files\Content.IE5\R4043L9P\Tick-re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01" y="3516484"/>
            <a:ext cx="237462" cy="2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A0F1B459-0C68-4C85-82F0-693C2C70077A}"/>
              </a:ext>
            </a:extLst>
          </p:cNvPr>
          <p:cNvSpPr txBox="1">
            <a:spLocks/>
          </p:cNvSpPr>
          <p:nvPr/>
        </p:nvSpPr>
        <p:spPr>
          <a:xfrm>
            <a:off x="4572145" y="1360058"/>
            <a:ext cx="4082148" cy="264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62000" indent="-162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rgbClr val="5D8AB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24000" indent="-162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rgbClr val="5D8AB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486000" indent="-162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rgbClr val="5D8AB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648000" indent="-162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rgbClr val="5D8AB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810000" indent="-162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rgbClr val="5D8AB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7E09"/>
              </a:buClr>
            </a:pPr>
            <a:r>
              <a:rPr lang="en-GB" dirty="0"/>
              <a:t>Roll out of LACHS V5</a:t>
            </a:r>
          </a:p>
          <a:p>
            <a:pPr>
              <a:buClr>
                <a:srgbClr val="E97E09"/>
              </a:buClr>
            </a:pPr>
            <a:r>
              <a:rPr lang="en-GB" dirty="0"/>
              <a:t>Completion of LACHS 5 CLOUD</a:t>
            </a:r>
          </a:p>
          <a:p>
            <a:pPr>
              <a:buClr>
                <a:srgbClr val="E97E09"/>
              </a:buClr>
            </a:pPr>
            <a:r>
              <a:rPr lang="en-GB" dirty="0"/>
              <a:t>Recruitment of Marketing Executive</a:t>
            </a:r>
          </a:p>
          <a:p>
            <a:pPr>
              <a:buClr>
                <a:srgbClr val="E97E09"/>
              </a:buClr>
            </a:pPr>
            <a:r>
              <a:rPr lang="en-GB" dirty="0"/>
              <a:t>Start redevelopment of CORE</a:t>
            </a:r>
          </a:p>
          <a:p>
            <a:pPr>
              <a:buClr>
                <a:srgbClr val="E97E09"/>
              </a:buClr>
            </a:pPr>
            <a:endParaRPr lang="en-GB" dirty="0"/>
          </a:p>
          <a:p>
            <a:pPr>
              <a:buClr>
                <a:srgbClr val="E97E09"/>
              </a:buClr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D2211D-8E92-4B97-B44F-5BD1EF7E2588}"/>
              </a:ext>
            </a:extLst>
          </p:cNvPr>
          <p:cNvSpPr txBox="1"/>
          <p:nvPr/>
        </p:nvSpPr>
        <p:spPr>
          <a:xfrm>
            <a:off x="450195" y="980684"/>
            <a:ext cx="12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rebuchet MS" panose="020B0603020202020204" pitchFamily="34" charset="0"/>
              </a:rPr>
              <a:t>2015 /2016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CD116AE-279E-4A83-B427-F00E98ACB322}"/>
              </a:ext>
            </a:extLst>
          </p:cNvPr>
          <p:cNvSpPr txBox="1"/>
          <p:nvPr/>
        </p:nvSpPr>
        <p:spPr>
          <a:xfrm>
            <a:off x="4533017" y="960245"/>
            <a:ext cx="12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Trebuchet MS" panose="020B0603020202020204" pitchFamily="34" charset="0"/>
              </a:rPr>
              <a:t>2017 /2018</a:t>
            </a:r>
          </a:p>
        </p:txBody>
      </p:sp>
      <p:pic>
        <p:nvPicPr>
          <p:cNvPr id="14" name="Picture 3" descr="C:\Users\Phil.JCAD\AppData\Local\Microsoft\Windows\Temporary Internet Files\Content.IE5\R4043L9P\Tick-red[1].png">
            <a:extLst>
              <a:ext uri="{FF2B5EF4-FFF2-40B4-BE49-F238E27FC236}">
                <a16:creationId xmlns:a16="http://schemas.microsoft.com/office/drawing/2014/main" xmlns="" id="{E676CD2E-E29A-44B1-AAE2-D9D954820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70" y="1990941"/>
            <a:ext cx="237462" cy="2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Phil.JCAD\AppData\Local\Microsoft\Windows\Temporary Internet Files\Content.IE5\R4043L9P\Tick-red[1].png">
            <a:extLst>
              <a:ext uri="{FF2B5EF4-FFF2-40B4-BE49-F238E27FC236}">
                <a16:creationId xmlns:a16="http://schemas.microsoft.com/office/drawing/2014/main" xmlns="" id="{0495A22E-0B84-4963-927A-2F1266F8D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532" y="3825262"/>
            <a:ext cx="237462" cy="2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8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Multiple registers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26000" y="1014149"/>
            <a:ext cx="5292000" cy="2646000"/>
          </a:xfrm>
          <a:prstGeom prst="rect">
            <a:avLst/>
          </a:prstGeom>
        </p:spPr>
        <p:txBody>
          <a:bodyPr/>
          <a:lstStyle/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Risk – Operational and Strategic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Compliance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Audit Reports and Recommendations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Contracts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Document management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External Audit Shortfalls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Safeguarding Incident Register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Covenants Management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Financial Controls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Health and Safety Risk Assessments</a:t>
            </a:r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ISO 27000, 31000</a:t>
            </a:r>
            <a:endParaRPr lang="en-GB" sz="1400" kern="0" dirty="0" smtClean="0"/>
          </a:p>
          <a:p>
            <a:pPr marL="324000" lvl="1" indent="-162000">
              <a:lnSpc>
                <a:spcPct val="90000"/>
              </a:lnSpc>
              <a:spcAft>
                <a:spcPts val="1100"/>
              </a:spcAft>
              <a:buClr>
                <a:srgbClr val="5D8A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Trebuchet MS" charset="0"/>
                <a:ea typeface="Trebuchet MS" charset="0"/>
                <a:cs typeface="Trebuchet MS" charset="0"/>
              </a:rPr>
              <a:t>Examples Demo :- </a:t>
            </a:r>
            <a:endParaRPr lang="en-GB" sz="120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pPr marL="162000" marR="0" lvl="0" indent="-1620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rgbClr val="5D8A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JCAD CORE – REPORTS – LINKED RECORDS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84" y="900000"/>
            <a:ext cx="6823406" cy="370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JCAD Reporting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BDB-9C94-8C4E-BFD8-691AD204EFB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2106" y="1213658"/>
            <a:ext cx="8402637" cy="4752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rgbClr val="5D8AB5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	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rgbClr val="5D8AB5"/>
              </a:buClr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rgbClr val="5D8AB5"/>
              </a:buClr>
              <a:buSzTx/>
              <a:tabLst/>
              <a:defRPr/>
            </a:pPr>
            <a:endParaRPr lang="en-US" sz="1400" dirty="0">
              <a:latin typeface="Trebuchet MS" charset="0"/>
              <a:ea typeface="Trebuchet MS" charset="0"/>
              <a:cs typeface="Trebuchet MS" charset="0"/>
            </a:endParaRPr>
          </a:p>
          <a:p>
            <a:pPr marL="162000" marR="0" lvl="0" indent="-1620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rgbClr val="5D8A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162000" marR="0" lvl="0" indent="-1620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rgbClr val="5D8A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latin typeface="Trebuchet MS" charset="0"/>
              <a:ea typeface="Trebuchet MS" charset="0"/>
              <a:cs typeface="Trebuchet MS" charset="0"/>
            </a:endParaRPr>
          </a:p>
          <a:p>
            <a:pPr marL="162000" marR="0" lvl="0" indent="-16200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rgbClr val="5D8A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Clr>
                <a:srgbClr val="5D8AB5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				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355" y="970208"/>
            <a:ext cx="5337445" cy="1731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97" y="2060657"/>
            <a:ext cx="1568258" cy="15294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78913" y="2899265"/>
            <a:ext cx="2470917" cy="1815513"/>
            <a:chOff x="482775" y="750498"/>
            <a:chExt cx="9990206" cy="580539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775" y="750498"/>
              <a:ext cx="9990206" cy="580539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047957" y="2242869"/>
              <a:ext cx="1276710" cy="389051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524983"/>
              </p:ext>
            </p:extLst>
          </p:nvPr>
        </p:nvGraphicFramePr>
        <p:xfrm>
          <a:off x="1892375" y="2257972"/>
          <a:ext cx="2302544" cy="181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66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</TotalTime>
  <Words>848</Words>
  <Application>Microsoft Office PowerPoint</Application>
  <PresentationFormat>On-screen Show (16:9)</PresentationFormat>
  <Paragraphs>292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Calibri</vt:lpstr>
      <vt:lpstr>Eurostile</vt:lpstr>
      <vt:lpstr>Trebuchet MS</vt:lpstr>
      <vt:lpstr>Wingdings</vt:lpstr>
      <vt:lpstr>Office Theme</vt:lpstr>
      <vt:lpstr>Acrobat Document</vt:lpstr>
      <vt:lpstr>JCAD CORE User Group 21st &amp; 22nd November 2017</vt:lpstr>
      <vt:lpstr>Good Morning - Points of order</vt:lpstr>
      <vt:lpstr>Welcome</vt:lpstr>
      <vt:lpstr>Welcome and Introduction – Tues - Solihull</vt:lpstr>
      <vt:lpstr>Welcome and Introduction – JCAD – What have we been up to </vt:lpstr>
      <vt:lpstr>Welcome and Introductions  - JCAD - Our focus</vt:lpstr>
      <vt:lpstr>Using Multiple registers</vt:lpstr>
      <vt:lpstr>JCAD CORE – REPORTS – LINKED RECORDS</vt:lpstr>
      <vt:lpstr>JCAD Reporting</vt:lpstr>
      <vt:lpstr>JCAD CORE – REPORTS – RISKS BY DIRECTOR</vt:lpstr>
      <vt:lpstr>JCAD CORE – REPORTS – STRATEGIC REGISTER &amp; Candidates</vt:lpstr>
      <vt:lpstr>JCAD CORE – REPORTS – OVERDUE EXCEPTIONS</vt:lpstr>
      <vt:lpstr>TIPS and TRICKS</vt:lpstr>
      <vt:lpstr>JCAD CORE – REPORTS – ASSURANCE</vt:lpstr>
      <vt:lpstr>JCAD CORE – REPORTS – Using PM tables for Questionnaires </vt:lpstr>
      <vt:lpstr>LUNCH</vt:lpstr>
      <vt:lpstr>JCAD CORE – Release 440</vt:lpstr>
      <vt:lpstr>JCAD CORE – Release 440</vt:lpstr>
      <vt:lpstr>Networking &amp; Questions</vt:lpstr>
      <vt:lpstr>Thank you</vt:lpstr>
      <vt:lpstr>Welcome and Introduction – Weds - Essex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Jackie Tims</cp:lastModifiedBy>
  <cp:revision>51</cp:revision>
  <dcterms:created xsi:type="dcterms:W3CDTF">2016-04-05T09:39:27Z</dcterms:created>
  <dcterms:modified xsi:type="dcterms:W3CDTF">2017-11-21T14:16:21Z</dcterms:modified>
</cp:coreProperties>
</file>